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CFF9E-D569-48EA-BBFA-39C412ED04EB}" type="datetimeFigureOut">
              <a:rPr lang="ru-RU" smtClean="0"/>
              <a:t>05.04.2022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8857-7B20-4EFC-952D-418F79BF76E7}" type="slidenum">
              <a:rPr lang="ru-RU" smtClean="0"/>
              <a:t>‹#›</a:t>
            </a:fld>
            <a:endParaRPr lang="ru-RU"/>
          </a:p>
        </p:txBody>
      </p:sp>
    </p:spTree>
    <p:extLst>
      <p:ext uri="{BB962C8B-B14F-4D97-AF65-F5344CB8AC3E}">
        <p14:creationId xmlns:p14="http://schemas.microsoft.com/office/powerpoint/2010/main" val="244247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A18857-7B20-4EFC-952D-418F79BF76E7}" type="slidenum">
              <a:rPr lang="ru-RU" smtClean="0"/>
              <a:t>18</a:t>
            </a:fld>
            <a:endParaRPr lang="ru-RU"/>
          </a:p>
        </p:txBody>
      </p:sp>
    </p:spTree>
    <p:extLst>
      <p:ext uri="{BB962C8B-B14F-4D97-AF65-F5344CB8AC3E}">
        <p14:creationId xmlns:p14="http://schemas.microsoft.com/office/powerpoint/2010/main" val="17513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2606D8C-47AE-417D-839D-E1A514FE1D3A}" type="datetimeFigureOut">
              <a:rPr lang="ru-RU" smtClean="0"/>
              <a:t>05.04.2022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1265274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606D8C-47AE-417D-839D-E1A514FE1D3A}" type="datetimeFigureOut">
              <a:rPr lang="ru-RU" smtClean="0"/>
              <a:t>05.04.2022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316640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606D8C-47AE-417D-839D-E1A514FE1D3A}" type="datetimeFigureOut">
              <a:rPr lang="ru-RU" smtClean="0"/>
              <a:t>05.04.2022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4D0002-8FE8-4DA2-A26A-6F5CC7AF335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8119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606D8C-47AE-417D-839D-E1A514FE1D3A}" type="datetimeFigureOut">
              <a:rPr lang="ru-RU" smtClean="0"/>
              <a:t>05.04.2022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1995966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606D8C-47AE-417D-839D-E1A514FE1D3A}" type="datetimeFigureOut">
              <a:rPr lang="ru-RU" smtClean="0"/>
              <a:t>05.04.2022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4D0002-8FE8-4DA2-A26A-6F5CC7AF335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4727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606D8C-47AE-417D-839D-E1A514FE1D3A}" type="datetimeFigureOut">
              <a:rPr lang="ru-RU" smtClean="0"/>
              <a:t>05.04.2022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1578774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606D8C-47AE-417D-839D-E1A514FE1D3A}" type="datetimeFigureOut">
              <a:rPr lang="ru-RU" smtClean="0"/>
              <a:t>05.04.2022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252404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606D8C-47AE-417D-839D-E1A514FE1D3A}" type="datetimeFigureOut">
              <a:rPr lang="ru-RU" smtClean="0"/>
              <a:t>05.04.2022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1482225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606D8C-47AE-417D-839D-E1A514FE1D3A}" type="datetimeFigureOut">
              <a:rPr lang="ru-RU" smtClean="0"/>
              <a:t>05.04.2022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1138224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606D8C-47AE-417D-839D-E1A514FE1D3A}" type="datetimeFigureOut">
              <a:rPr lang="ru-RU" smtClean="0"/>
              <a:t>05.04.2022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40442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2606D8C-47AE-417D-839D-E1A514FE1D3A}" type="datetimeFigureOut">
              <a:rPr lang="ru-RU" smtClean="0"/>
              <a:t>05.04.2022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1038154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2606D8C-47AE-417D-839D-E1A514FE1D3A}" type="datetimeFigureOut">
              <a:rPr lang="ru-RU" smtClean="0"/>
              <a:t>05.04.2022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2290283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2606D8C-47AE-417D-839D-E1A514FE1D3A}" type="datetimeFigureOut">
              <a:rPr lang="ru-RU" smtClean="0"/>
              <a:t>05.04.2022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2228254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06D8C-47AE-417D-839D-E1A514FE1D3A}" type="datetimeFigureOut">
              <a:rPr lang="ru-RU" smtClean="0"/>
              <a:t>05.04.2022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400983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606D8C-47AE-417D-839D-E1A514FE1D3A}" type="datetimeFigureOut">
              <a:rPr lang="ru-RU" smtClean="0"/>
              <a:t>05.04.2022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4D0002-8FE8-4DA2-A26A-6F5CC7AF3351}" type="slidenum">
              <a:rPr lang="ru-RU" smtClean="0"/>
              <a:t>‹#›</a:t>
            </a:fld>
            <a:endParaRPr lang="ru-RU"/>
          </a:p>
        </p:txBody>
      </p:sp>
    </p:spTree>
    <p:extLst>
      <p:ext uri="{BB962C8B-B14F-4D97-AF65-F5344CB8AC3E}">
        <p14:creationId xmlns:p14="http://schemas.microsoft.com/office/powerpoint/2010/main" val="566033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4D0002-8FE8-4DA2-A26A-6F5CC7AF3351}" type="slidenum">
              <a:rPr lang="ru-RU" smtClean="0"/>
              <a:t>‹#›</a:t>
            </a:fld>
            <a:endParaRPr lang="ru-RU"/>
          </a:p>
        </p:txBody>
      </p:sp>
      <p:sp>
        <p:nvSpPr>
          <p:cNvPr id="5" name="Date Placeholder 4"/>
          <p:cNvSpPr>
            <a:spLocks noGrp="1"/>
          </p:cNvSpPr>
          <p:nvPr>
            <p:ph type="dt" sz="half" idx="10"/>
          </p:nvPr>
        </p:nvSpPr>
        <p:spPr/>
        <p:txBody>
          <a:bodyPr/>
          <a:lstStyle/>
          <a:p>
            <a:fld id="{F2606D8C-47AE-417D-839D-E1A514FE1D3A}" type="datetimeFigureOut">
              <a:rPr lang="ru-RU" smtClean="0"/>
              <a:t>05.04.2022</a:t>
            </a:fld>
            <a:endParaRPr lang="ru-RU"/>
          </a:p>
        </p:txBody>
      </p:sp>
    </p:spTree>
    <p:extLst>
      <p:ext uri="{BB962C8B-B14F-4D97-AF65-F5344CB8AC3E}">
        <p14:creationId xmlns:p14="http://schemas.microsoft.com/office/powerpoint/2010/main" val="828756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606D8C-47AE-417D-839D-E1A514FE1D3A}" type="datetimeFigureOut">
              <a:rPr lang="ru-RU" smtClean="0"/>
              <a:t>05.04.2022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64D0002-8FE8-4DA2-A26A-6F5CC7AF3351}" type="slidenum">
              <a:rPr lang="ru-RU" smtClean="0"/>
              <a:t>‹#›</a:t>
            </a:fld>
            <a:endParaRPr lang="ru-RU"/>
          </a:p>
        </p:txBody>
      </p:sp>
    </p:spTree>
    <p:extLst>
      <p:ext uri="{BB962C8B-B14F-4D97-AF65-F5344CB8AC3E}">
        <p14:creationId xmlns:p14="http://schemas.microsoft.com/office/powerpoint/2010/main" val="28925814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6600" b="1" dirty="0">
                <a:solidFill>
                  <a:schemeClr val="accent6">
                    <a:lumMod val="75000"/>
                  </a:schemeClr>
                </a:solidFill>
                <a:latin typeface="Century" panose="02040604050505020304" pitchFamily="18" charset="0"/>
              </a:rPr>
              <a:t>Важливі </a:t>
            </a:r>
            <a:r>
              <a:rPr lang="uk-UA" sz="6600" b="1">
                <a:solidFill>
                  <a:schemeClr val="accent6">
                    <a:lumMod val="75000"/>
                  </a:schemeClr>
                </a:solidFill>
                <a:latin typeface="Century" panose="02040604050505020304" pitchFamily="18" charset="0"/>
              </a:rPr>
              <a:t>навички в </a:t>
            </a:r>
            <a:r>
              <a:rPr lang="uk-UA" sz="6600" b="1" dirty="0">
                <a:solidFill>
                  <a:schemeClr val="accent6">
                    <a:lumMod val="75000"/>
                  </a:schemeClr>
                </a:solidFill>
                <a:latin typeface="Century" panose="02040604050505020304" pitchFamily="18" charset="0"/>
              </a:rPr>
              <a:t>період стресу</a:t>
            </a:r>
            <a:endParaRPr lang="ru-RU" sz="6600" b="1" dirty="0">
              <a:solidFill>
                <a:schemeClr val="accent6">
                  <a:lumMod val="75000"/>
                </a:schemeClr>
              </a:solidFill>
              <a:latin typeface="Century" panose="02040604050505020304" pitchFamily="18" charset="0"/>
            </a:endParaRPr>
          </a:p>
        </p:txBody>
      </p:sp>
      <p:sp>
        <p:nvSpPr>
          <p:cNvPr id="3" name="Подзаголовок 2"/>
          <p:cNvSpPr>
            <a:spLocks noGrp="1"/>
          </p:cNvSpPr>
          <p:nvPr>
            <p:ph type="subTitle" idx="1"/>
          </p:nvPr>
        </p:nvSpPr>
        <p:spPr>
          <a:xfrm>
            <a:off x="1616248" y="4583095"/>
            <a:ext cx="8442151" cy="1096899"/>
          </a:xfrm>
        </p:spPr>
        <p:txBody>
          <a:bodyPr>
            <a:normAutofit/>
          </a:bodyPr>
          <a:lstStyle/>
          <a:p>
            <a:r>
              <a:rPr lang="uk-UA" sz="2000" dirty="0">
                <a:solidFill>
                  <a:schemeClr val="tx1"/>
                </a:solidFill>
                <a:latin typeface="Times New Roman" panose="02020603050405020304" pitchFamily="18" charset="0"/>
                <a:cs typeface="Times New Roman" panose="02020603050405020304" pitchFamily="18" charset="0"/>
              </a:rPr>
              <a:t>Підготувала:</a:t>
            </a:r>
          </a:p>
          <a:p>
            <a:r>
              <a:rPr lang="uk-UA" sz="2000" dirty="0">
                <a:solidFill>
                  <a:schemeClr val="tx1"/>
                </a:solidFill>
                <a:latin typeface="Times New Roman" panose="02020603050405020304" pitchFamily="18" charset="0"/>
                <a:cs typeface="Times New Roman" panose="02020603050405020304" pitchFamily="18" charset="0"/>
              </a:rPr>
              <a:t>Надія </a:t>
            </a:r>
            <a:r>
              <a:rPr lang="uk-UA" sz="2000" dirty="0" err="1">
                <a:solidFill>
                  <a:schemeClr val="tx1"/>
                </a:solidFill>
                <a:latin typeface="Times New Roman" panose="02020603050405020304" pitchFamily="18" charset="0"/>
                <a:cs typeface="Times New Roman" panose="02020603050405020304" pitchFamily="18" charset="0"/>
              </a:rPr>
              <a:t>Козачук</a:t>
            </a:r>
            <a:r>
              <a:rPr lang="uk-UA" sz="2000" dirty="0">
                <a:solidFill>
                  <a:schemeClr val="tx1"/>
                </a:solidFill>
                <a:latin typeface="Times New Roman" panose="02020603050405020304" pitchFamily="18" charset="0"/>
                <a:cs typeface="Times New Roman" panose="02020603050405020304" pitchFamily="18" charset="0"/>
              </a:rPr>
              <a:t>, психолог</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28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91236"/>
            <a:ext cx="8596668" cy="1539164"/>
          </a:xfrm>
        </p:spPr>
        <p:txBody>
          <a:bodyPr>
            <a:normAutofit fontScale="90000"/>
          </a:bodyPr>
          <a:lstStyle/>
          <a:p>
            <a:r>
              <a:rPr lang="uk-UA" dirty="0">
                <a:solidFill>
                  <a:schemeClr val="accent5">
                    <a:lumMod val="75000"/>
                  </a:schemeClr>
                </a:solidFill>
                <a:latin typeface="Times New Roman" panose="02020603050405020304" pitchFamily="18" charset="0"/>
                <a:cs typeface="Times New Roman" panose="02020603050405020304" pitchFamily="18" charset="0"/>
              </a:rPr>
              <a:t>Коли ми зачепилися за гачок наша поведінка змінюється. Ми часто починаємо робити те, що погіршує наше життя: </a:t>
            </a:r>
            <a:endParaRPr lang="ru-RU"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uk-UA" sz="2400" dirty="0">
                <a:solidFill>
                  <a:schemeClr val="tx1"/>
                </a:solidFill>
                <a:latin typeface="Times New Roman" panose="02020603050405020304" pitchFamily="18" charset="0"/>
                <a:cs typeface="Times New Roman" panose="02020603050405020304" pitchFamily="18" charset="0"/>
              </a:rPr>
              <a:t>Можемо вступати в бійки, сваритися чи вступати в суперечки</a:t>
            </a:r>
          </a:p>
          <a:p>
            <a:r>
              <a:rPr lang="uk-UA" sz="2400" dirty="0">
                <a:solidFill>
                  <a:schemeClr val="tx1"/>
                </a:solidFill>
                <a:latin typeface="Times New Roman" panose="02020603050405020304" pitchFamily="18" charset="0"/>
                <a:cs typeface="Times New Roman" panose="02020603050405020304" pitchFamily="18" charset="0"/>
              </a:rPr>
              <a:t>Замикатися в собі і відсторонюватися від тих, кого любимо</a:t>
            </a:r>
          </a:p>
          <a:p>
            <a:r>
              <a:rPr lang="uk-UA" sz="2400" dirty="0">
                <a:solidFill>
                  <a:schemeClr val="tx1"/>
                </a:solidFill>
                <a:latin typeface="Times New Roman" panose="02020603050405020304" pitchFamily="18" charset="0"/>
                <a:cs typeface="Times New Roman" panose="02020603050405020304" pitchFamily="18" charset="0"/>
              </a:rPr>
              <a:t>Проводити багато часу лежачи у ліжку</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77335" y="4312694"/>
            <a:ext cx="8957984" cy="830997"/>
          </a:xfrm>
          <a:prstGeom prst="rect">
            <a:avLst/>
          </a:prstGeom>
          <a:noFill/>
        </p:spPr>
        <p:txBody>
          <a:bodyPr wrap="square" rtlCol="0">
            <a:spAutoFit/>
          </a:bodyPr>
          <a:lstStyle/>
          <a:p>
            <a:r>
              <a:rPr lang="uk-UA" sz="2400" dirty="0">
                <a:latin typeface="Times New Roman" panose="02020603050405020304" pitchFamily="18" charset="0"/>
                <a:cs typeface="Times New Roman" panose="02020603050405020304" pitchFamily="18" charset="0"/>
              </a:rPr>
              <a:t>Така поведінка називається «РУХОМ ВІД», оскільки діючи так ми рухаємося від наших цінностей.</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072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51828" t="33051" r="30485" b="26731"/>
          <a:stretch/>
        </p:blipFill>
        <p:spPr>
          <a:xfrm>
            <a:off x="982637" y="150125"/>
            <a:ext cx="5158855" cy="6595493"/>
          </a:xfrm>
          <a:prstGeom prst="rect">
            <a:avLst/>
          </a:prstGeom>
        </p:spPr>
      </p:pic>
      <p:pic>
        <p:nvPicPr>
          <p:cNvPr id="5" name="Рисунок 4"/>
          <p:cNvPicPr>
            <a:picLocks noChangeAspect="1"/>
          </p:cNvPicPr>
          <p:nvPr/>
        </p:nvPicPr>
        <p:blipFill rotWithShape="1">
          <a:blip r:embed="rId3"/>
          <a:srcRect l="48022" t="50946" r="24440" b="26357"/>
          <a:stretch/>
        </p:blipFill>
        <p:spPr>
          <a:xfrm>
            <a:off x="5595582" y="3801123"/>
            <a:ext cx="6596418" cy="3056877"/>
          </a:xfrm>
          <a:prstGeom prst="rect">
            <a:avLst/>
          </a:prstGeom>
        </p:spPr>
      </p:pic>
    </p:spTree>
    <p:extLst>
      <p:ext uri="{BB962C8B-B14F-4D97-AF65-F5344CB8AC3E}">
        <p14:creationId xmlns:p14="http://schemas.microsoft.com/office/powerpoint/2010/main" val="4223722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dirty="0">
                <a:solidFill>
                  <a:schemeClr val="accent6">
                    <a:lumMod val="75000"/>
                  </a:schemeClr>
                </a:solidFill>
                <a:latin typeface="Century" panose="02040604050505020304" pitchFamily="18" charset="0"/>
              </a:rPr>
              <a:t>Що робити?</a:t>
            </a:r>
            <a:endParaRPr lang="ru-RU" sz="4000" dirty="0">
              <a:solidFill>
                <a:schemeClr val="accent6">
                  <a:lumMod val="75000"/>
                </a:schemeClr>
              </a:solidFill>
              <a:latin typeface="Century" panose="02040604050505020304" pitchFamily="18" charset="0"/>
            </a:endParaRPr>
          </a:p>
        </p:txBody>
      </p:sp>
      <p:sp>
        <p:nvSpPr>
          <p:cNvPr id="3" name="Объект 2"/>
          <p:cNvSpPr>
            <a:spLocks noGrp="1"/>
          </p:cNvSpPr>
          <p:nvPr>
            <p:ph idx="1"/>
          </p:nvPr>
        </p:nvSpPr>
        <p:spPr>
          <a:xfrm>
            <a:off x="677334" y="1378424"/>
            <a:ext cx="8596668" cy="5236145"/>
          </a:xfrm>
        </p:spPr>
        <p:txBody>
          <a:bodyPr>
            <a:normAutofit lnSpcReduction="10000"/>
          </a:bodyPr>
          <a:lstStyle/>
          <a:p>
            <a:r>
              <a:rPr lang="uk-UA" sz="2400" b="1" dirty="0">
                <a:solidFill>
                  <a:schemeClr val="tx1"/>
                </a:solidFill>
                <a:latin typeface="Times New Roman" panose="02020603050405020304" pitchFamily="18" charset="0"/>
                <a:cs typeface="Times New Roman" panose="02020603050405020304" pitchFamily="18" charset="0"/>
              </a:rPr>
              <a:t>Навчитися краще зосереджуватися, включатися в життя та звертати увагу.</a:t>
            </a:r>
          </a:p>
          <a:p>
            <a:r>
              <a:rPr lang="uk-UA" sz="2400" b="1" dirty="0">
                <a:solidFill>
                  <a:schemeClr val="tx1"/>
                </a:solidFill>
                <a:latin typeface="Times New Roman" panose="02020603050405020304" pitchFamily="18" charset="0"/>
                <a:cs typeface="Times New Roman" panose="02020603050405020304" pitchFamily="18" charset="0"/>
              </a:rPr>
              <a:t>«Бути включеним» у щось – це означає приділяти цьому всю свою увагу.</a:t>
            </a:r>
          </a:p>
          <a:p>
            <a:r>
              <a:rPr lang="uk-UA" sz="2400" b="1" dirty="0">
                <a:solidFill>
                  <a:schemeClr val="tx1"/>
                </a:solidFill>
                <a:latin typeface="Times New Roman" panose="02020603050405020304" pitchFamily="18" charset="0"/>
                <a:cs typeface="Times New Roman" panose="02020603050405020304" pitchFamily="18" charset="0"/>
              </a:rPr>
              <a:t>Коли ви приділяєте всю свою увагу будь якій діяльності, ми говоримо, що ви зосереджені. Але коли ви на гачку своїх думок та почуттів, ви «не </a:t>
            </a:r>
            <a:r>
              <a:rPr lang="uk-UA" sz="2400" b="1" dirty="0" err="1">
                <a:solidFill>
                  <a:schemeClr val="tx1"/>
                </a:solidFill>
                <a:latin typeface="Times New Roman" panose="02020603050405020304" pitchFamily="18" charset="0"/>
                <a:cs typeface="Times New Roman" panose="02020603050405020304" pitchFamily="18" charset="0"/>
              </a:rPr>
              <a:t>включені»,«відсторонені</a:t>
            </a:r>
            <a:r>
              <a:rPr lang="uk-UA" sz="2400" b="1" dirty="0">
                <a:solidFill>
                  <a:schemeClr val="tx1"/>
                </a:solidFill>
                <a:latin typeface="Times New Roman" panose="02020603050405020304" pitchFamily="18" charset="0"/>
                <a:cs typeface="Times New Roman" panose="02020603050405020304" pitchFamily="18" charset="0"/>
              </a:rPr>
              <a:t>», розсіяні. </a:t>
            </a:r>
          </a:p>
          <a:p>
            <a:r>
              <a:rPr lang="uk-UA" sz="2400" b="1" dirty="0">
                <a:solidFill>
                  <a:schemeClr val="tx1"/>
                </a:solidFill>
                <a:latin typeface="Times New Roman" panose="02020603050405020304" pitchFamily="18" charset="0"/>
                <a:cs typeface="Times New Roman" panose="02020603050405020304" pitchFamily="18" charset="0"/>
              </a:rPr>
              <a:t>Коли ми робимо щось </a:t>
            </a:r>
            <a:r>
              <a:rPr lang="uk-UA" sz="2400" b="1" dirty="0" err="1">
                <a:solidFill>
                  <a:schemeClr val="tx1"/>
                </a:solidFill>
                <a:latin typeface="Times New Roman" panose="02020603050405020304" pitchFamily="18" charset="0"/>
                <a:cs typeface="Times New Roman" panose="02020603050405020304" pitchFamily="18" charset="0"/>
              </a:rPr>
              <a:t>розсіяно</a:t>
            </a:r>
            <a:r>
              <a:rPr lang="uk-UA" sz="2400" b="1" dirty="0">
                <a:solidFill>
                  <a:schemeClr val="tx1"/>
                </a:solidFill>
                <a:latin typeface="Times New Roman" panose="02020603050405020304" pitchFamily="18" charset="0"/>
                <a:cs typeface="Times New Roman" panose="02020603050405020304" pitchFamily="18" charset="0"/>
              </a:rPr>
              <a:t>, ми часто робимо це погано. Нам важко отримувати насолоду від такої діяльності, і ми відчуваємо незадоволення.</a:t>
            </a:r>
          </a:p>
          <a:p>
            <a:r>
              <a:rPr lang="uk-UA" sz="2400" b="1" dirty="0">
                <a:solidFill>
                  <a:schemeClr val="tx1"/>
                </a:solidFill>
                <a:latin typeface="Times New Roman" panose="02020603050405020304" pitchFamily="18" charset="0"/>
                <a:cs typeface="Times New Roman" panose="02020603050405020304" pitchFamily="18" charset="0"/>
              </a:rPr>
              <a:t>Тому важливо навчитися краще «включатися» у своє життя і зосереджувати увагу для того, щоб краще справлятися зі стресом. </a:t>
            </a:r>
          </a:p>
          <a:p>
            <a:endParaRPr lang="ru-RU" dirty="0"/>
          </a:p>
        </p:txBody>
      </p:sp>
    </p:spTree>
    <p:extLst>
      <p:ext uri="{BB962C8B-B14F-4D97-AF65-F5344CB8AC3E}">
        <p14:creationId xmlns:p14="http://schemas.microsoft.com/office/powerpoint/2010/main" val="1012624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841" y="213815"/>
            <a:ext cx="9771797" cy="1320800"/>
          </a:xfrm>
        </p:spPr>
        <p:txBody>
          <a:bodyPr/>
          <a:lstStyle/>
          <a:p>
            <a:pPr algn="ctr"/>
            <a:r>
              <a:rPr lang="uk-UA" dirty="0">
                <a:solidFill>
                  <a:schemeClr val="accent6">
                    <a:lumMod val="75000"/>
                  </a:schemeClr>
                </a:solidFill>
                <a:latin typeface="Century" panose="02040604050505020304" pitchFamily="18" charset="0"/>
              </a:rPr>
              <a:t>Вправа «Усвідомлене споживання напою»</a:t>
            </a:r>
            <a:endParaRPr lang="ru-RU" dirty="0">
              <a:solidFill>
                <a:schemeClr val="accent6">
                  <a:lumMod val="75000"/>
                </a:schemeClr>
              </a:solidFill>
              <a:latin typeface="Century" panose="02040604050505020304" pitchFamily="18" charset="0"/>
            </a:endParaRPr>
          </a:p>
        </p:txBody>
      </p:sp>
      <p:sp>
        <p:nvSpPr>
          <p:cNvPr id="3" name="Объект 2"/>
          <p:cNvSpPr>
            <a:spLocks noGrp="1"/>
          </p:cNvSpPr>
          <p:nvPr>
            <p:ph idx="1"/>
          </p:nvPr>
        </p:nvSpPr>
        <p:spPr>
          <a:xfrm>
            <a:off x="532263" y="1037230"/>
            <a:ext cx="9430603" cy="5691117"/>
          </a:xfrm>
        </p:spPr>
        <p:txBody>
          <a:bodyPr>
            <a:normAutofit/>
          </a:bodyPr>
          <a:lstStyle/>
          <a:p>
            <a:r>
              <a:rPr lang="uk-UA" sz="2000" dirty="0">
                <a:solidFill>
                  <a:schemeClr val="tx1"/>
                </a:solidFill>
                <a:latin typeface="Times New Roman" panose="02020603050405020304" pitchFamily="18" charset="0"/>
                <a:cs typeface="Times New Roman" panose="02020603050405020304" pitchFamily="18" charset="0"/>
              </a:rPr>
              <a:t>Розвивати ці навички можна займаючись будь-чим. Наприклад, коли ви п’єте чай або каву.</a:t>
            </a:r>
          </a:p>
          <a:p>
            <a:r>
              <a:rPr lang="uk-UA" sz="2000" dirty="0">
                <a:solidFill>
                  <a:schemeClr val="tx1"/>
                </a:solidFill>
                <a:latin typeface="Times New Roman" panose="02020603050405020304" pitchFamily="18" charset="0"/>
                <a:cs typeface="Times New Roman" panose="02020603050405020304" pitchFamily="18" charset="0"/>
              </a:rPr>
              <a:t>Зосередьте на цьому всю свою увагу, ви з цікавістю розглядаєте напій наче ніколи раніше його не бачили. Зверніть увагу на колір.</a:t>
            </a:r>
          </a:p>
          <a:p>
            <a:r>
              <a:rPr lang="uk-UA" sz="2000" dirty="0">
                <a:solidFill>
                  <a:schemeClr val="tx1"/>
                </a:solidFill>
                <a:latin typeface="Times New Roman" panose="02020603050405020304" pitchFamily="18" charset="0"/>
                <a:cs typeface="Times New Roman" panose="02020603050405020304" pitchFamily="18" charset="0"/>
              </a:rPr>
              <a:t> Отримайте насолоду від його аромату, повільно зробіть перший ковток. Затримайте його на </a:t>
            </a:r>
            <a:r>
              <a:rPr lang="uk-UA" sz="2000" dirty="0" err="1">
                <a:solidFill>
                  <a:schemeClr val="tx1"/>
                </a:solidFill>
                <a:latin typeface="Times New Roman" panose="02020603050405020304" pitchFamily="18" charset="0"/>
                <a:cs typeface="Times New Roman" panose="02020603050405020304" pitchFamily="18" charset="0"/>
              </a:rPr>
              <a:t>язиці</a:t>
            </a:r>
            <a:r>
              <a:rPr lang="uk-UA" sz="2000" dirty="0">
                <a:solidFill>
                  <a:schemeClr val="tx1"/>
                </a:solidFill>
                <a:latin typeface="Times New Roman" panose="02020603050405020304" pitchFamily="18" charset="0"/>
                <a:cs typeface="Times New Roman" panose="02020603050405020304" pitchFamily="18" charset="0"/>
              </a:rPr>
              <a:t>, відчуйте як він торкається зубів і насолоджуйтесь його смаком. Пийте настільки повільно, наскільки це можливо, смакуючи, звертаючи увагу на його температуру. </a:t>
            </a:r>
          </a:p>
          <a:p>
            <a:r>
              <a:rPr lang="uk-UA" sz="2000" dirty="0">
                <a:solidFill>
                  <a:schemeClr val="tx1"/>
                </a:solidFill>
                <a:latin typeface="Times New Roman" panose="02020603050405020304" pitchFamily="18" charset="0"/>
                <a:cs typeface="Times New Roman" panose="02020603050405020304" pitchFamily="18" charset="0"/>
              </a:rPr>
              <a:t>Зверніть увагу на те, як смак напою повільно зникає з вашого язика після його проковтування. Зверніть увагу на рухи вашого горла під час ковтання, і кожен наступний ковток ви робите так само: повільно, смакуючи і звертаючи увагу на все.</a:t>
            </a:r>
          </a:p>
          <a:p>
            <a:r>
              <a:rPr lang="uk-UA" sz="2000" dirty="0">
                <a:solidFill>
                  <a:schemeClr val="tx1"/>
                </a:solidFill>
                <a:latin typeface="Times New Roman" panose="02020603050405020304" pitchFamily="18" charset="0"/>
                <a:cs typeface="Times New Roman" panose="02020603050405020304" pitchFamily="18" charset="0"/>
              </a:rPr>
              <a:t> І кожного разу зачепившись за гачок думок та почуттів, перенаправляємо увагу на напій.</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829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7575" t="23868" r="27686" b="64981"/>
          <a:stretch/>
        </p:blipFill>
        <p:spPr>
          <a:xfrm>
            <a:off x="1051811" y="1067028"/>
            <a:ext cx="8094385" cy="2051064"/>
          </a:xfrm>
          <a:prstGeom prst="rect">
            <a:avLst/>
          </a:prstGeom>
        </p:spPr>
      </p:pic>
      <p:pic>
        <p:nvPicPr>
          <p:cNvPr id="5" name="Рисунок 4"/>
          <p:cNvPicPr>
            <a:picLocks noChangeAspect="1"/>
          </p:cNvPicPr>
          <p:nvPr/>
        </p:nvPicPr>
        <p:blipFill rotWithShape="1">
          <a:blip r:embed="rId2"/>
          <a:srcRect l="47350" t="40592" r="26854" b="48059"/>
          <a:stretch/>
        </p:blipFill>
        <p:spPr>
          <a:xfrm>
            <a:off x="3029803" y="3062696"/>
            <a:ext cx="8060500" cy="1993761"/>
          </a:xfrm>
          <a:prstGeom prst="rect">
            <a:avLst/>
          </a:prstGeom>
        </p:spPr>
      </p:pic>
      <p:pic>
        <p:nvPicPr>
          <p:cNvPr id="6" name="Рисунок 5"/>
          <p:cNvPicPr>
            <a:picLocks noChangeAspect="1"/>
          </p:cNvPicPr>
          <p:nvPr/>
        </p:nvPicPr>
        <p:blipFill rotWithShape="1">
          <a:blip r:embed="rId2"/>
          <a:srcRect l="47575" t="57317" r="25671" b="35316"/>
          <a:stretch/>
        </p:blipFill>
        <p:spPr>
          <a:xfrm>
            <a:off x="928514" y="4901099"/>
            <a:ext cx="9165503" cy="1418927"/>
          </a:xfrm>
          <a:prstGeom prst="rect">
            <a:avLst/>
          </a:prstGeom>
        </p:spPr>
      </p:pic>
      <p:sp>
        <p:nvSpPr>
          <p:cNvPr id="7" name="TextBox 6"/>
          <p:cNvSpPr txBox="1"/>
          <p:nvPr/>
        </p:nvSpPr>
        <p:spPr>
          <a:xfrm>
            <a:off x="833447" y="1215090"/>
            <a:ext cx="436728" cy="369332"/>
          </a:xfrm>
          <a:prstGeom prst="rect">
            <a:avLst/>
          </a:prstGeom>
          <a:noFill/>
        </p:spPr>
        <p:txBody>
          <a:bodyPr wrap="square" rtlCol="0">
            <a:spAutoFit/>
          </a:bodyPr>
          <a:lstStyle/>
          <a:p>
            <a:r>
              <a:rPr lang="uk-UA" dirty="0"/>
              <a:t>1.</a:t>
            </a:r>
            <a:endParaRPr lang="ru-RU" dirty="0"/>
          </a:p>
        </p:txBody>
      </p:sp>
      <p:sp>
        <p:nvSpPr>
          <p:cNvPr id="8" name="TextBox 7"/>
          <p:cNvSpPr txBox="1"/>
          <p:nvPr/>
        </p:nvSpPr>
        <p:spPr>
          <a:xfrm flipH="1">
            <a:off x="2074458" y="3118092"/>
            <a:ext cx="573205" cy="369332"/>
          </a:xfrm>
          <a:prstGeom prst="rect">
            <a:avLst/>
          </a:prstGeom>
          <a:noFill/>
        </p:spPr>
        <p:txBody>
          <a:bodyPr wrap="square" rtlCol="0">
            <a:spAutoFit/>
          </a:bodyPr>
          <a:lstStyle/>
          <a:p>
            <a:r>
              <a:rPr lang="uk-UA" dirty="0"/>
              <a:t>2.</a:t>
            </a:r>
            <a:endParaRPr lang="ru-RU" dirty="0"/>
          </a:p>
        </p:txBody>
      </p:sp>
      <p:sp>
        <p:nvSpPr>
          <p:cNvPr id="9" name="TextBox 8"/>
          <p:cNvSpPr txBox="1"/>
          <p:nvPr/>
        </p:nvSpPr>
        <p:spPr>
          <a:xfrm>
            <a:off x="443319" y="4956495"/>
            <a:ext cx="614615" cy="382138"/>
          </a:xfrm>
          <a:prstGeom prst="rect">
            <a:avLst/>
          </a:prstGeom>
          <a:noFill/>
        </p:spPr>
        <p:txBody>
          <a:bodyPr wrap="square" rtlCol="0">
            <a:spAutoFit/>
          </a:bodyPr>
          <a:lstStyle/>
          <a:p>
            <a:r>
              <a:rPr lang="uk-UA" dirty="0"/>
              <a:t>3.</a:t>
            </a:r>
            <a:endParaRPr lang="ru-RU" dirty="0"/>
          </a:p>
        </p:txBody>
      </p:sp>
      <p:sp>
        <p:nvSpPr>
          <p:cNvPr id="10" name="TextBox 9"/>
          <p:cNvSpPr txBox="1"/>
          <p:nvPr/>
        </p:nvSpPr>
        <p:spPr>
          <a:xfrm>
            <a:off x="641445" y="518615"/>
            <a:ext cx="8434317" cy="646331"/>
          </a:xfrm>
          <a:prstGeom prst="rect">
            <a:avLst/>
          </a:prstGeom>
          <a:noFill/>
        </p:spPr>
        <p:txBody>
          <a:bodyPr wrap="square" rtlCol="0">
            <a:spAutoFit/>
          </a:bodyPr>
          <a:lstStyle/>
          <a:p>
            <a:r>
              <a:rPr lang="uk-UA" b="1" dirty="0">
                <a:latin typeface="Times New Roman" panose="02020603050405020304" pitchFamily="18" charset="0"/>
                <a:cs typeface="Times New Roman" panose="02020603050405020304" pitchFamily="18" charset="0"/>
              </a:rPr>
              <a:t>Навички зосередження та «включення в життя» можна тренувати, займаючись будь-якою діяльністю.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415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7239" t="44375" r="26455" b="39099"/>
          <a:stretch/>
        </p:blipFill>
        <p:spPr>
          <a:xfrm>
            <a:off x="2715903" y="136478"/>
            <a:ext cx="6646291" cy="2347413"/>
          </a:xfrm>
          <a:prstGeom prst="rect">
            <a:avLst/>
          </a:prstGeom>
        </p:spPr>
      </p:pic>
      <p:pic>
        <p:nvPicPr>
          <p:cNvPr id="5" name="Рисунок 4"/>
          <p:cNvPicPr>
            <a:picLocks noChangeAspect="1"/>
          </p:cNvPicPr>
          <p:nvPr/>
        </p:nvPicPr>
        <p:blipFill rotWithShape="1">
          <a:blip r:embed="rId3"/>
          <a:srcRect l="54515" t="38004" r="32836" b="35317"/>
          <a:stretch/>
        </p:blipFill>
        <p:spPr>
          <a:xfrm>
            <a:off x="443551" y="2483891"/>
            <a:ext cx="3688613" cy="4374109"/>
          </a:xfrm>
          <a:prstGeom prst="rect">
            <a:avLst/>
          </a:prstGeom>
        </p:spPr>
      </p:pic>
      <p:pic>
        <p:nvPicPr>
          <p:cNvPr id="6" name="Рисунок 5"/>
          <p:cNvPicPr>
            <a:picLocks noChangeAspect="1"/>
          </p:cNvPicPr>
          <p:nvPr/>
        </p:nvPicPr>
        <p:blipFill rotWithShape="1">
          <a:blip r:embed="rId3"/>
          <a:srcRect l="50821" t="70060" r="29702" b="11424"/>
          <a:stretch/>
        </p:blipFill>
        <p:spPr>
          <a:xfrm>
            <a:off x="4394580" y="2961562"/>
            <a:ext cx="5719732" cy="3057099"/>
          </a:xfrm>
          <a:prstGeom prst="rect">
            <a:avLst/>
          </a:prstGeom>
        </p:spPr>
      </p:pic>
    </p:spTree>
    <p:extLst>
      <p:ext uri="{BB962C8B-B14F-4D97-AF65-F5344CB8AC3E}">
        <p14:creationId xmlns:p14="http://schemas.microsoft.com/office/powerpoint/2010/main" val="4090387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729" y="350293"/>
            <a:ext cx="9321420" cy="1320800"/>
          </a:xfrm>
        </p:spPr>
        <p:txBody>
          <a:bodyPr/>
          <a:lstStyle/>
          <a:p>
            <a:pPr algn="ctr"/>
            <a:r>
              <a:rPr lang="uk-UA" dirty="0">
                <a:solidFill>
                  <a:schemeClr val="tx1"/>
                </a:solidFill>
                <a:latin typeface="Times New Roman" panose="02020603050405020304" pitchFamily="18" charset="0"/>
                <a:cs typeface="Times New Roman" panose="02020603050405020304" pitchFamily="18" charset="0"/>
              </a:rPr>
              <a:t>Іноді почуття настільки сильні, що перетворюються в «</a:t>
            </a:r>
            <a:r>
              <a:rPr lang="uk-UA" b="1" dirty="0">
                <a:solidFill>
                  <a:schemeClr val="tx1"/>
                </a:solidFill>
                <a:latin typeface="Times New Roman" panose="02020603050405020304" pitchFamily="18" charset="0"/>
                <a:cs typeface="Times New Roman" panose="02020603050405020304" pitchFamily="18" charset="0"/>
              </a:rPr>
              <a:t>емоційні бурі»</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57761" t="43181" r="26903" b="27551"/>
          <a:stretch/>
        </p:blipFill>
        <p:spPr>
          <a:xfrm>
            <a:off x="5097439" y="1853039"/>
            <a:ext cx="4939717" cy="4634174"/>
          </a:xfrm>
          <a:prstGeom prst="rect">
            <a:avLst/>
          </a:prstGeom>
        </p:spPr>
      </p:pic>
      <p:pic>
        <p:nvPicPr>
          <p:cNvPr id="7" name="Рисунок 6"/>
          <p:cNvPicPr>
            <a:picLocks noChangeAspect="1"/>
          </p:cNvPicPr>
          <p:nvPr/>
        </p:nvPicPr>
        <p:blipFill rotWithShape="1">
          <a:blip r:embed="rId3"/>
          <a:srcRect l="23508" t="24665" r="45709" b="13016"/>
          <a:stretch/>
        </p:blipFill>
        <p:spPr>
          <a:xfrm>
            <a:off x="573206" y="1853039"/>
            <a:ext cx="4146464" cy="4370269"/>
          </a:xfrm>
          <a:prstGeom prst="rect">
            <a:avLst/>
          </a:prstGeom>
        </p:spPr>
      </p:pic>
    </p:spTree>
    <p:extLst>
      <p:ext uri="{BB962C8B-B14F-4D97-AF65-F5344CB8AC3E}">
        <p14:creationId xmlns:p14="http://schemas.microsoft.com/office/powerpoint/2010/main" val="3530312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263" y="423081"/>
            <a:ext cx="9321422" cy="1737508"/>
          </a:xfrm>
        </p:spPr>
        <p:txBody>
          <a:bodyPr>
            <a:normAutofit fontScale="90000"/>
          </a:bodyPr>
          <a:lstStyle/>
          <a:p>
            <a:r>
              <a:rPr lang="uk-UA" dirty="0">
                <a:solidFill>
                  <a:schemeClr val="accent6">
                    <a:lumMod val="75000"/>
                  </a:schemeClr>
                </a:solidFill>
                <a:latin typeface="Times New Roman" panose="02020603050405020304" pitchFamily="18" charset="0"/>
                <a:cs typeface="Times New Roman" panose="02020603050405020304" pitchFamily="18" charset="0"/>
              </a:rPr>
              <a:t>При появі емоційних бурь треба навчитися «заземлятися» через включення в навколишній світ і зосередження на тому, що ви робите.</a:t>
            </a:r>
            <a:endParaRPr lang="ru-RU"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43881" t="52324" r="16604" b="19744"/>
          <a:stretch/>
        </p:blipFill>
        <p:spPr>
          <a:xfrm>
            <a:off x="2306473" y="3526071"/>
            <a:ext cx="6482686" cy="2997559"/>
          </a:xfrm>
          <a:prstGeom prst="rect">
            <a:avLst/>
          </a:prstGeom>
        </p:spPr>
      </p:pic>
      <p:sp>
        <p:nvSpPr>
          <p:cNvPr id="6" name="TextBox 5"/>
          <p:cNvSpPr txBox="1"/>
          <p:nvPr/>
        </p:nvSpPr>
        <p:spPr>
          <a:xfrm>
            <a:off x="3971499" y="2658664"/>
            <a:ext cx="2647666" cy="523220"/>
          </a:xfrm>
          <a:prstGeom prst="rect">
            <a:avLst/>
          </a:prstGeom>
          <a:noFill/>
        </p:spPr>
        <p:txBody>
          <a:bodyPr wrap="square" rtlCol="0">
            <a:spAutoFit/>
          </a:bodyPr>
          <a:lstStyle/>
          <a:p>
            <a:pPr algn="ctr"/>
            <a:r>
              <a:rPr lang="uk-UA" sz="2800" dirty="0"/>
              <a:t>Крок 1.</a:t>
            </a:r>
            <a:endParaRPr lang="ru-RU" sz="2800" dirty="0"/>
          </a:p>
        </p:txBody>
      </p:sp>
    </p:spTree>
    <p:extLst>
      <p:ext uri="{BB962C8B-B14F-4D97-AF65-F5344CB8AC3E}">
        <p14:creationId xmlns:p14="http://schemas.microsoft.com/office/powerpoint/2010/main" val="2299486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47686" t="23868" r="27351" b="61398"/>
          <a:stretch/>
        </p:blipFill>
        <p:spPr>
          <a:xfrm>
            <a:off x="1978925" y="699632"/>
            <a:ext cx="7260609" cy="2725956"/>
          </a:xfrm>
          <a:prstGeom prst="rect">
            <a:avLst/>
          </a:prstGeom>
        </p:spPr>
      </p:pic>
      <p:pic>
        <p:nvPicPr>
          <p:cNvPr id="5" name="Рисунок 4"/>
          <p:cNvPicPr>
            <a:picLocks noChangeAspect="1"/>
          </p:cNvPicPr>
          <p:nvPr/>
        </p:nvPicPr>
        <p:blipFill rotWithShape="1">
          <a:blip r:embed="rId3"/>
          <a:srcRect l="51828" t="43580" r="31381" b="38103"/>
          <a:stretch/>
        </p:blipFill>
        <p:spPr>
          <a:xfrm>
            <a:off x="368487" y="3739484"/>
            <a:ext cx="3985147" cy="2444221"/>
          </a:xfrm>
          <a:prstGeom prst="rect">
            <a:avLst/>
          </a:prstGeom>
        </p:spPr>
      </p:pic>
      <p:pic>
        <p:nvPicPr>
          <p:cNvPr id="6" name="Рисунок 5"/>
          <p:cNvPicPr>
            <a:picLocks noChangeAspect="1"/>
          </p:cNvPicPr>
          <p:nvPr/>
        </p:nvPicPr>
        <p:blipFill rotWithShape="1">
          <a:blip r:embed="rId3"/>
          <a:srcRect l="47855" t="66078" r="27238" b="15406"/>
          <a:stretch/>
        </p:blipFill>
        <p:spPr>
          <a:xfrm>
            <a:off x="5195807" y="3733294"/>
            <a:ext cx="5848012" cy="2444221"/>
          </a:xfrm>
          <a:prstGeom prst="rect">
            <a:avLst/>
          </a:prstGeom>
        </p:spPr>
      </p:pic>
      <p:sp>
        <p:nvSpPr>
          <p:cNvPr id="7" name="TextBox 6"/>
          <p:cNvSpPr txBox="1"/>
          <p:nvPr/>
        </p:nvSpPr>
        <p:spPr>
          <a:xfrm>
            <a:off x="368487" y="1050878"/>
            <a:ext cx="1842450" cy="523220"/>
          </a:xfrm>
          <a:prstGeom prst="rect">
            <a:avLst/>
          </a:prstGeom>
          <a:noFill/>
        </p:spPr>
        <p:txBody>
          <a:bodyPr wrap="square" rtlCol="0">
            <a:spAutoFit/>
          </a:bodyPr>
          <a:lstStyle/>
          <a:p>
            <a:r>
              <a:rPr lang="uk-UA" sz="2800" dirty="0"/>
              <a:t>Крок 2.</a:t>
            </a:r>
            <a:endParaRPr lang="ru-RU" sz="2800" dirty="0"/>
          </a:p>
        </p:txBody>
      </p:sp>
    </p:spTree>
    <p:extLst>
      <p:ext uri="{BB962C8B-B14F-4D97-AF65-F5344CB8AC3E}">
        <p14:creationId xmlns:p14="http://schemas.microsoft.com/office/powerpoint/2010/main" val="601094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6179" y="632346"/>
            <a:ext cx="8596668" cy="1320800"/>
          </a:xfrm>
        </p:spPr>
        <p:txBody>
          <a:bodyPr>
            <a:normAutofit/>
          </a:bodyPr>
          <a:lstStyle/>
          <a:p>
            <a:r>
              <a:rPr lang="uk-UA" sz="3200" dirty="0" err="1">
                <a:solidFill>
                  <a:srgbClr val="0070C0"/>
                </a:solidFill>
              </a:rPr>
              <a:t>Перенаправлення</a:t>
            </a:r>
            <a:r>
              <a:rPr lang="uk-UA" sz="3200" dirty="0">
                <a:solidFill>
                  <a:srgbClr val="0070C0"/>
                </a:solidFill>
              </a:rPr>
              <a:t> уваги на світ навколо вас</a:t>
            </a:r>
            <a:endParaRPr lang="ru-RU" sz="3200" dirty="0">
              <a:solidFill>
                <a:srgbClr val="0070C0"/>
              </a:solidFill>
            </a:endParaRPr>
          </a:p>
        </p:txBody>
      </p:sp>
      <p:pic>
        <p:nvPicPr>
          <p:cNvPr id="6" name="Объект 5"/>
          <p:cNvPicPr>
            <a:picLocks noGrp="1" noChangeAspect="1"/>
          </p:cNvPicPr>
          <p:nvPr>
            <p:ph idx="1"/>
          </p:nvPr>
        </p:nvPicPr>
        <p:blipFill rotWithShape="1">
          <a:blip r:embed="rId2"/>
          <a:srcRect l="34461" t="41734" r="43200" b="25214"/>
          <a:stretch/>
        </p:blipFill>
        <p:spPr>
          <a:xfrm>
            <a:off x="433931" y="1381010"/>
            <a:ext cx="3195135" cy="2657901"/>
          </a:xfrm>
          <a:prstGeom prst="rect">
            <a:avLst/>
          </a:prstGeom>
        </p:spPr>
      </p:pic>
      <p:sp>
        <p:nvSpPr>
          <p:cNvPr id="5" name="TextBox 4"/>
          <p:cNvSpPr txBox="1"/>
          <p:nvPr/>
        </p:nvSpPr>
        <p:spPr>
          <a:xfrm>
            <a:off x="4585648" y="86380"/>
            <a:ext cx="1637731" cy="523220"/>
          </a:xfrm>
          <a:prstGeom prst="rect">
            <a:avLst/>
          </a:prstGeom>
          <a:noFill/>
        </p:spPr>
        <p:txBody>
          <a:bodyPr wrap="square" rtlCol="0">
            <a:spAutoFit/>
          </a:bodyPr>
          <a:lstStyle/>
          <a:p>
            <a:r>
              <a:rPr lang="uk-UA" sz="2800" dirty="0"/>
              <a:t>Крок 3.</a:t>
            </a:r>
            <a:endParaRPr lang="ru-RU" sz="2800" dirty="0"/>
          </a:p>
        </p:txBody>
      </p:sp>
      <p:pic>
        <p:nvPicPr>
          <p:cNvPr id="7" name="Рисунок 6"/>
          <p:cNvPicPr>
            <a:picLocks noChangeAspect="1"/>
          </p:cNvPicPr>
          <p:nvPr/>
        </p:nvPicPr>
        <p:blipFill rotWithShape="1">
          <a:blip r:embed="rId3"/>
          <a:srcRect l="64254" t="29401" r="13806" b="31176"/>
          <a:stretch/>
        </p:blipFill>
        <p:spPr>
          <a:xfrm>
            <a:off x="5076161" y="1264016"/>
            <a:ext cx="2746867" cy="2774895"/>
          </a:xfrm>
          <a:prstGeom prst="rect">
            <a:avLst/>
          </a:prstGeom>
        </p:spPr>
      </p:pic>
      <p:pic>
        <p:nvPicPr>
          <p:cNvPr id="9" name="Рисунок 8"/>
          <p:cNvPicPr>
            <a:picLocks noChangeAspect="1"/>
          </p:cNvPicPr>
          <p:nvPr/>
        </p:nvPicPr>
        <p:blipFill rotWithShape="1">
          <a:blip r:embed="rId4"/>
          <a:srcRect l="35261" t="27451" r="44142" b="35516"/>
          <a:stretch/>
        </p:blipFill>
        <p:spPr>
          <a:xfrm>
            <a:off x="3007639" y="4038911"/>
            <a:ext cx="2784144" cy="2814405"/>
          </a:xfrm>
          <a:prstGeom prst="rect">
            <a:avLst/>
          </a:prstGeom>
        </p:spPr>
      </p:pic>
      <p:pic>
        <p:nvPicPr>
          <p:cNvPr id="10" name="Рисунок 9"/>
          <p:cNvPicPr>
            <a:picLocks noChangeAspect="1"/>
          </p:cNvPicPr>
          <p:nvPr/>
        </p:nvPicPr>
        <p:blipFill rotWithShape="1">
          <a:blip r:embed="rId4"/>
          <a:srcRect l="64812" t="27850" r="13136" b="36709"/>
          <a:stretch/>
        </p:blipFill>
        <p:spPr>
          <a:xfrm>
            <a:off x="7794494" y="4038911"/>
            <a:ext cx="3073196" cy="2776795"/>
          </a:xfrm>
          <a:prstGeom prst="rect">
            <a:avLst/>
          </a:prstGeom>
        </p:spPr>
      </p:pic>
      <p:sp>
        <p:nvSpPr>
          <p:cNvPr id="11" name="TextBox 10"/>
          <p:cNvSpPr txBox="1"/>
          <p:nvPr/>
        </p:nvSpPr>
        <p:spPr>
          <a:xfrm>
            <a:off x="180180" y="3669579"/>
            <a:ext cx="507501" cy="369332"/>
          </a:xfrm>
          <a:prstGeom prst="rect">
            <a:avLst/>
          </a:prstGeom>
          <a:noFill/>
        </p:spPr>
        <p:txBody>
          <a:bodyPr wrap="square" rtlCol="0">
            <a:spAutoFit/>
          </a:bodyPr>
          <a:lstStyle/>
          <a:p>
            <a:r>
              <a:rPr lang="uk-UA" dirty="0"/>
              <a:t>1.</a:t>
            </a:r>
            <a:endParaRPr lang="ru-RU" dirty="0"/>
          </a:p>
        </p:txBody>
      </p:sp>
      <p:sp>
        <p:nvSpPr>
          <p:cNvPr id="12" name="TextBox 11"/>
          <p:cNvSpPr txBox="1"/>
          <p:nvPr/>
        </p:nvSpPr>
        <p:spPr>
          <a:xfrm>
            <a:off x="4585648" y="3725839"/>
            <a:ext cx="600501" cy="369332"/>
          </a:xfrm>
          <a:prstGeom prst="rect">
            <a:avLst/>
          </a:prstGeom>
          <a:noFill/>
        </p:spPr>
        <p:txBody>
          <a:bodyPr wrap="square" rtlCol="0">
            <a:spAutoFit/>
          </a:bodyPr>
          <a:lstStyle/>
          <a:p>
            <a:r>
              <a:rPr lang="uk-UA" dirty="0"/>
              <a:t>2.</a:t>
            </a:r>
            <a:endParaRPr lang="ru-RU" dirty="0"/>
          </a:p>
        </p:txBody>
      </p:sp>
      <p:sp>
        <p:nvSpPr>
          <p:cNvPr id="13" name="TextBox 12"/>
          <p:cNvSpPr txBox="1"/>
          <p:nvPr/>
        </p:nvSpPr>
        <p:spPr>
          <a:xfrm>
            <a:off x="2461729" y="6483984"/>
            <a:ext cx="545910" cy="369332"/>
          </a:xfrm>
          <a:prstGeom prst="rect">
            <a:avLst/>
          </a:prstGeom>
          <a:noFill/>
        </p:spPr>
        <p:txBody>
          <a:bodyPr wrap="square" rtlCol="0">
            <a:spAutoFit/>
          </a:bodyPr>
          <a:lstStyle/>
          <a:p>
            <a:r>
              <a:rPr lang="uk-UA" dirty="0"/>
              <a:t>3.</a:t>
            </a:r>
            <a:endParaRPr lang="ru-RU" dirty="0"/>
          </a:p>
        </p:txBody>
      </p:sp>
      <p:sp>
        <p:nvSpPr>
          <p:cNvPr id="14" name="TextBox 13"/>
          <p:cNvSpPr txBox="1"/>
          <p:nvPr/>
        </p:nvSpPr>
        <p:spPr>
          <a:xfrm>
            <a:off x="7615451" y="6550925"/>
            <a:ext cx="423080" cy="369332"/>
          </a:xfrm>
          <a:prstGeom prst="rect">
            <a:avLst/>
          </a:prstGeom>
          <a:noFill/>
        </p:spPr>
        <p:txBody>
          <a:bodyPr wrap="square" rtlCol="0">
            <a:spAutoFit/>
          </a:bodyPr>
          <a:lstStyle/>
          <a:p>
            <a:r>
              <a:rPr lang="uk-UA" dirty="0"/>
              <a:t>4.</a:t>
            </a:r>
            <a:endParaRPr lang="ru-RU" dirty="0"/>
          </a:p>
        </p:txBody>
      </p:sp>
    </p:spTree>
    <p:extLst>
      <p:ext uri="{BB962C8B-B14F-4D97-AF65-F5344CB8AC3E}">
        <p14:creationId xmlns:p14="http://schemas.microsoft.com/office/powerpoint/2010/main" val="846042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chemeClr val="accent6">
                    <a:lumMod val="75000"/>
                  </a:schemeClr>
                </a:solidFill>
                <a:latin typeface="Century" panose="02040604050505020304" pitchFamily="18" charset="0"/>
              </a:rPr>
              <a:t>Практичні навички для того, щоб краще справлятися зі стресом:</a:t>
            </a:r>
            <a:endParaRPr lang="ru-RU" dirty="0">
              <a:solidFill>
                <a:schemeClr val="accent6">
                  <a:lumMod val="75000"/>
                </a:schemeClr>
              </a:solidFill>
              <a:latin typeface="Century" panose="02040604050505020304" pitchFamily="18" charset="0"/>
            </a:endParaRPr>
          </a:p>
        </p:txBody>
      </p:sp>
      <p:sp>
        <p:nvSpPr>
          <p:cNvPr id="3" name="Объект 2"/>
          <p:cNvSpPr>
            <a:spLocks noGrp="1"/>
          </p:cNvSpPr>
          <p:nvPr>
            <p:ph idx="1"/>
          </p:nvPr>
        </p:nvSpPr>
        <p:spPr/>
        <p:txBody>
          <a:bodyPr>
            <a:normAutofit/>
          </a:bodyPr>
          <a:lstStyle/>
          <a:p>
            <a:r>
              <a:rPr lang="uk-UA" sz="3200" dirty="0">
                <a:solidFill>
                  <a:schemeClr val="tx1"/>
                </a:solidFill>
                <a:latin typeface="Times New Roman" panose="02020603050405020304" pitchFamily="18" charset="0"/>
                <a:cs typeface="Times New Roman" panose="02020603050405020304" pitchFamily="18" charset="0"/>
              </a:rPr>
              <a:t>Вміння заземлятися</a:t>
            </a:r>
          </a:p>
          <a:p>
            <a:r>
              <a:rPr lang="uk-UA" sz="3200" dirty="0">
                <a:solidFill>
                  <a:schemeClr val="tx1"/>
                </a:solidFill>
                <a:latin typeface="Times New Roman" panose="02020603050405020304" pitchFamily="18" charset="0"/>
                <a:cs typeface="Times New Roman" panose="02020603050405020304" pitchFamily="18" charset="0"/>
              </a:rPr>
              <a:t>Вміння </a:t>
            </a:r>
            <a:r>
              <a:rPr lang="uk-UA" sz="3200" dirty="0" err="1">
                <a:solidFill>
                  <a:schemeClr val="tx1"/>
                </a:solidFill>
                <a:latin typeface="Times New Roman" panose="02020603050405020304" pitchFamily="18" charset="0"/>
                <a:cs typeface="Times New Roman" panose="02020603050405020304" pitchFamily="18" charset="0"/>
              </a:rPr>
              <a:t>відчиплятися</a:t>
            </a:r>
            <a:r>
              <a:rPr lang="uk-UA" sz="3200" dirty="0">
                <a:solidFill>
                  <a:schemeClr val="tx1"/>
                </a:solidFill>
                <a:latin typeface="Times New Roman" panose="02020603050405020304" pitchFamily="18" charset="0"/>
                <a:cs typeface="Times New Roman" panose="02020603050405020304" pitchFamily="18" charset="0"/>
              </a:rPr>
              <a:t> від гачка сильних думок та почуттів</a:t>
            </a:r>
          </a:p>
          <a:p>
            <a:r>
              <a:rPr lang="uk-UA" sz="3200" dirty="0">
                <a:solidFill>
                  <a:schemeClr val="tx1"/>
                </a:solidFill>
                <a:latin typeface="Times New Roman" panose="02020603050405020304" pitchFamily="18" charset="0"/>
                <a:cs typeface="Times New Roman" panose="02020603050405020304" pitchFamily="18" charset="0"/>
              </a:rPr>
              <a:t>Вміння діяти згідно з власними цінностями</a:t>
            </a:r>
          </a:p>
          <a:p>
            <a:r>
              <a:rPr lang="uk-UA" sz="3200" dirty="0">
                <a:solidFill>
                  <a:schemeClr val="tx1"/>
                </a:solidFill>
                <a:latin typeface="Times New Roman" panose="02020603050405020304" pitchFamily="18" charset="0"/>
                <a:cs typeface="Times New Roman" panose="02020603050405020304" pitchFamily="18" charset="0"/>
              </a:rPr>
              <a:t>Вміння проявляти доброту</a:t>
            </a:r>
          </a:p>
          <a:p>
            <a:r>
              <a:rPr lang="uk-UA" sz="3200" dirty="0">
                <a:solidFill>
                  <a:schemeClr val="tx1"/>
                </a:solidFill>
                <a:latin typeface="Times New Roman" panose="02020603050405020304" pitchFamily="18" charset="0"/>
                <a:cs typeface="Times New Roman" panose="02020603050405020304" pitchFamily="18" charset="0"/>
              </a:rPr>
              <a:t>Вміння створювати простір</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707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31008" t="35018" r="11232" b="17994"/>
          <a:stretch/>
        </p:blipFill>
        <p:spPr>
          <a:xfrm>
            <a:off x="0" y="1201003"/>
            <a:ext cx="9698001" cy="4435520"/>
          </a:xfrm>
          <a:prstGeom prst="rect">
            <a:avLst/>
          </a:prstGeom>
        </p:spPr>
      </p:pic>
      <p:sp>
        <p:nvSpPr>
          <p:cNvPr id="5" name="TextBox 4"/>
          <p:cNvSpPr txBox="1"/>
          <p:nvPr/>
        </p:nvSpPr>
        <p:spPr>
          <a:xfrm>
            <a:off x="4849000" y="831671"/>
            <a:ext cx="473627" cy="369332"/>
          </a:xfrm>
          <a:prstGeom prst="rect">
            <a:avLst/>
          </a:prstGeom>
          <a:noFill/>
        </p:spPr>
        <p:txBody>
          <a:bodyPr wrap="square" rtlCol="0">
            <a:spAutoFit/>
          </a:bodyPr>
          <a:lstStyle/>
          <a:p>
            <a:r>
              <a:rPr lang="uk-UA" dirty="0"/>
              <a:t>5.</a:t>
            </a:r>
            <a:endParaRPr lang="ru-RU" dirty="0"/>
          </a:p>
        </p:txBody>
      </p:sp>
    </p:spTree>
    <p:extLst>
      <p:ext uri="{BB962C8B-B14F-4D97-AF65-F5344CB8AC3E}">
        <p14:creationId xmlns:p14="http://schemas.microsoft.com/office/powerpoint/2010/main" val="1769427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140" y="691485"/>
            <a:ext cx="9490248" cy="2065361"/>
          </a:xfrm>
        </p:spPr>
        <p:txBody>
          <a:bodyPr>
            <a:normAutofit fontScale="90000"/>
          </a:bodyPr>
          <a:lstStyle/>
          <a:p>
            <a:pPr algn="ctr"/>
            <a:r>
              <a:rPr lang="uk-UA" dirty="0">
                <a:solidFill>
                  <a:schemeClr val="accent6">
                    <a:lumMod val="75000"/>
                  </a:schemeClr>
                </a:solidFill>
                <a:latin typeface="Times New Roman" panose="02020603050405020304" pitchFamily="18" charset="0"/>
                <a:cs typeface="Times New Roman" panose="02020603050405020304" pitchFamily="18" charset="0"/>
              </a:rPr>
              <a:t>Важливо!!!</a:t>
            </a:r>
            <a:br>
              <a:rPr lang="uk-UA" dirty="0">
                <a:solidFill>
                  <a:schemeClr val="accent6">
                    <a:lumMod val="75000"/>
                  </a:schemeClr>
                </a:solidFill>
                <a:latin typeface="Times New Roman" panose="02020603050405020304" pitchFamily="18" charset="0"/>
                <a:cs typeface="Times New Roman" panose="02020603050405020304" pitchFamily="18" charset="0"/>
              </a:rPr>
            </a:br>
            <a:r>
              <a:rPr lang="uk-UA" dirty="0">
                <a:solidFill>
                  <a:schemeClr val="tx2">
                    <a:lumMod val="75000"/>
                  </a:schemeClr>
                </a:solidFill>
                <a:latin typeface="Times New Roman" panose="02020603050405020304" pitchFamily="18" charset="0"/>
                <a:cs typeface="Times New Roman" panose="02020603050405020304" pitchFamily="18" charset="0"/>
              </a:rPr>
              <a:t>Звертайте увагу на те, </a:t>
            </a:r>
            <a:r>
              <a:rPr lang="uk-UA" b="1" dirty="0">
                <a:solidFill>
                  <a:schemeClr val="tx2">
                    <a:lumMod val="75000"/>
                  </a:schemeClr>
                </a:solidFill>
                <a:latin typeface="Times New Roman" panose="02020603050405020304" pitchFamily="18" charset="0"/>
                <a:cs typeface="Times New Roman" panose="02020603050405020304" pitchFamily="18" charset="0"/>
              </a:rPr>
              <a:t>як з’являються важкі думки та почуття.</a:t>
            </a:r>
            <a:r>
              <a:rPr lang="uk-UA" dirty="0">
                <a:solidFill>
                  <a:schemeClr val="tx2">
                    <a:lumMod val="75000"/>
                  </a:schemeClr>
                </a:solidFill>
                <a:latin typeface="Times New Roman" panose="02020603050405020304" pitchFamily="18" charset="0"/>
                <a:cs typeface="Times New Roman" panose="02020603050405020304" pitchFamily="18" charset="0"/>
              </a:rPr>
              <a:t> У цьому разі знову зосереджуйтеся на тому, що вас оточує, що ви можете бачити, смакувати та нюхати. </a:t>
            </a:r>
            <a:br>
              <a:rPr lang="uk-UA" dirty="0">
                <a:solidFill>
                  <a:schemeClr val="tx2">
                    <a:lumMod val="75000"/>
                  </a:schemeClr>
                </a:solidFill>
                <a:latin typeface="Times New Roman" panose="02020603050405020304" pitchFamily="18" charset="0"/>
                <a:cs typeface="Times New Roman" panose="02020603050405020304" pitchFamily="18" charset="0"/>
              </a:rPr>
            </a:br>
            <a:br>
              <a:rPr lang="uk-UA" dirty="0">
                <a:solidFill>
                  <a:schemeClr val="tx2">
                    <a:lumMod val="75000"/>
                  </a:schemeClr>
                </a:solidFill>
                <a:latin typeface="Times New Roman" panose="02020603050405020304" pitchFamily="18" charset="0"/>
                <a:cs typeface="Times New Roman" panose="02020603050405020304" pitchFamily="18" charset="0"/>
              </a:rPr>
            </a:br>
            <a:r>
              <a:rPr lang="uk-UA" dirty="0">
                <a:solidFill>
                  <a:schemeClr val="tx2">
                    <a:lumMod val="75000"/>
                  </a:schemeClr>
                </a:solidFill>
                <a:latin typeface="Times New Roman" panose="02020603050405020304" pitchFamily="18" charset="0"/>
                <a:cs typeface="Times New Roman" panose="02020603050405020304" pitchFamily="18" charset="0"/>
              </a:rPr>
              <a:t>Важливо розуміти, що заземлення не прожене ваші емоційні бурі, не звільнять вас від важких думок та почуттів. Воно лише збереже вас у безпеці, поки буря не вщухне. </a:t>
            </a:r>
            <a:br>
              <a:rPr lang="uk-UA" dirty="0">
                <a:solidFill>
                  <a:schemeClr val="tx2">
                    <a:lumMod val="75000"/>
                  </a:schemeClr>
                </a:solidFill>
                <a:latin typeface="Times New Roman" panose="02020603050405020304" pitchFamily="18" charset="0"/>
                <a:cs typeface="Times New Roman" panose="02020603050405020304" pitchFamily="18" charset="0"/>
              </a:rPr>
            </a:br>
            <a:br>
              <a:rPr lang="uk-UA" dirty="0"/>
            </a:br>
            <a:endParaRPr lang="ru-RU" dirty="0"/>
          </a:p>
        </p:txBody>
      </p:sp>
    </p:spTree>
    <p:extLst>
      <p:ext uri="{BB962C8B-B14F-4D97-AF65-F5344CB8AC3E}">
        <p14:creationId xmlns:p14="http://schemas.microsoft.com/office/powerpoint/2010/main" val="318032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0522" t="24465" r="19403" b="57616"/>
          <a:stretch/>
        </p:blipFill>
        <p:spPr>
          <a:xfrm>
            <a:off x="477669" y="0"/>
            <a:ext cx="9283201" cy="2333765"/>
          </a:xfrm>
          <a:prstGeom prst="rect">
            <a:avLst/>
          </a:prstGeom>
        </p:spPr>
      </p:pic>
      <p:pic>
        <p:nvPicPr>
          <p:cNvPr id="5" name="Рисунок 4"/>
          <p:cNvPicPr>
            <a:picLocks noChangeAspect="1"/>
          </p:cNvPicPr>
          <p:nvPr/>
        </p:nvPicPr>
        <p:blipFill rotWithShape="1">
          <a:blip r:embed="rId2"/>
          <a:srcRect l="40410" t="43181" r="19627" b="44475"/>
          <a:stretch/>
        </p:blipFill>
        <p:spPr>
          <a:xfrm>
            <a:off x="477669" y="2511187"/>
            <a:ext cx="9587324" cy="1665025"/>
          </a:xfrm>
          <a:prstGeom prst="rect">
            <a:avLst/>
          </a:prstGeom>
        </p:spPr>
      </p:pic>
      <p:pic>
        <p:nvPicPr>
          <p:cNvPr id="7" name="Рисунок 6"/>
          <p:cNvPicPr>
            <a:picLocks noChangeAspect="1"/>
          </p:cNvPicPr>
          <p:nvPr/>
        </p:nvPicPr>
        <p:blipFill rotWithShape="1">
          <a:blip r:embed="rId3"/>
          <a:srcRect l="51381" t="37407" r="30933" b="44475"/>
          <a:stretch/>
        </p:blipFill>
        <p:spPr>
          <a:xfrm>
            <a:off x="3004385" y="4176212"/>
            <a:ext cx="4229767" cy="2436130"/>
          </a:xfrm>
          <a:prstGeom prst="rect">
            <a:avLst/>
          </a:prstGeom>
        </p:spPr>
      </p:pic>
    </p:spTree>
    <p:extLst>
      <p:ext uri="{BB962C8B-B14F-4D97-AF65-F5344CB8AC3E}">
        <p14:creationId xmlns:p14="http://schemas.microsoft.com/office/powerpoint/2010/main" val="3931246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39963" t="34819" r="17164" b="37307"/>
          <a:stretch/>
        </p:blipFill>
        <p:spPr>
          <a:xfrm>
            <a:off x="272954" y="955342"/>
            <a:ext cx="10230166" cy="3739487"/>
          </a:xfrm>
          <a:prstGeom prst="rect">
            <a:avLst/>
          </a:prstGeom>
        </p:spPr>
      </p:pic>
      <p:sp>
        <p:nvSpPr>
          <p:cNvPr id="6" name="TextBox 5"/>
          <p:cNvSpPr txBox="1"/>
          <p:nvPr/>
        </p:nvSpPr>
        <p:spPr>
          <a:xfrm>
            <a:off x="1214651" y="5076967"/>
            <a:ext cx="8980226" cy="1200329"/>
          </a:xfrm>
          <a:prstGeom prst="rect">
            <a:avLst/>
          </a:prstGeom>
          <a:noFill/>
        </p:spPr>
        <p:txBody>
          <a:bodyPr wrap="square" rtlCol="0">
            <a:spAutoFit/>
          </a:bodyPr>
          <a:lstStyle/>
          <a:p>
            <a:pPr algn="ctr"/>
            <a:r>
              <a:rPr lang="uk-UA" sz="2400" dirty="0">
                <a:solidFill>
                  <a:srgbClr val="0070C0"/>
                </a:solidFill>
              </a:rPr>
              <a:t>ДЯКУЮ ЗА УВАГУ!!!</a:t>
            </a:r>
          </a:p>
          <a:p>
            <a:pPr algn="ctr"/>
            <a:r>
              <a:rPr lang="uk-UA" sz="2400" dirty="0">
                <a:solidFill>
                  <a:srgbClr val="0070C0"/>
                </a:solidFill>
              </a:rPr>
              <a:t>БЕРЕЖІТЬ СЕБЕ ТА СВОЇХ БЛИЗЬКИХ!</a:t>
            </a:r>
          </a:p>
          <a:p>
            <a:pPr algn="ctr"/>
            <a:r>
              <a:rPr lang="uk-UA" sz="2400" dirty="0">
                <a:solidFill>
                  <a:srgbClr val="0070C0"/>
                </a:solidFill>
              </a:rPr>
              <a:t>СЛАВА НАШИМ ЗАХИСНИКАМ!</a:t>
            </a:r>
            <a:endParaRPr lang="ru-RU" sz="2400" dirty="0">
              <a:solidFill>
                <a:srgbClr val="0070C0"/>
              </a:solidFill>
            </a:endParaRPr>
          </a:p>
        </p:txBody>
      </p:sp>
    </p:spTree>
    <p:extLst>
      <p:ext uri="{BB962C8B-B14F-4D97-AF65-F5344CB8AC3E}">
        <p14:creationId xmlns:p14="http://schemas.microsoft.com/office/powerpoint/2010/main" val="3630988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40932" t="39049" r="20547" b="10326"/>
          <a:stretch/>
        </p:blipFill>
        <p:spPr>
          <a:xfrm>
            <a:off x="1296537" y="1214651"/>
            <a:ext cx="6732705" cy="4974608"/>
          </a:xfrm>
          <a:prstGeom prst="parallelogram">
            <a:avLst>
              <a:gd name="adj" fmla="val 2778"/>
            </a:avLst>
          </a:prstGeom>
        </p:spPr>
      </p:pic>
    </p:spTree>
    <p:extLst>
      <p:ext uri="{BB962C8B-B14F-4D97-AF65-F5344CB8AC3E}">
        <p14:creationId xmlns:p14="http://schemas.microsoft.com/office/powerpoint/2010/main" val="1563521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0288" y="36204"/>
            <a:ext cx="8596668" cy="1320800"/>
          </a:xfrm>
        </p:spPr>
        <p:txBody>
          <a:bodyPr/>
          <a:lstStyle/>
          <a:p>
            <a:pPr algn="ctr"/>
            <a:r>
              <a:rPr lang="uk-UA" dirty="0">
                <a:solidFill>
                  <a:srgbClr val="00B050"/>
                </a:solidFill>
                <a:latin typeface="Century" panose="02040604050505020304" pitchFamily="18" charset="0"/>
              </a:rPr>
              <a:t>Стрес може бути спричиненим серйозними загрозами</a:t>
            </a:r>
            <a:endParaRPr lang="ru-RU" dirty="0">
              <a:solidFill>
                <a:srgbClr val="00B050"/>
              </a:solidFill>
              <a:latin typeface="Century" panose="02040604050505020304" pitchFamily="18" charset="0"/>
            </a:endParaRPr>
          </a:p>
        </p:txBody>
      </p:sp>
      <p:pic>
        <p:nvPicPr>
          <p:cNvPr id="4" name="Рисунок 3"/>
          <p:cNvPicPr>
            <a:picLocks noChangeAspect="1"/>
          </p:cNvPicPr>
          <p:nvPr/>
        </p:nvPicPr>
        <p:blipFill rotWithShape="1">
          <a:blip r:embed="rId2"/>
          <a:srcRect l="39178" t="23470" r="19180" b="20383"/>
          <a:stretch/>
        </p:blipFill>
        <p:spPr>
          <a:xfrm>
            <a:off x="715197" y="1234174"/>
            <a:ext cx="4326340" cy="3279644"/>
          </a:xfrm>
          <a:prstGeom prst="rect">
            <a:avLst/>
          </a:prstGeom>
        </p:spPr>
      </p:pic>
      <p:pic>
        <p:nvPicPr>
          <p:cNvPr id="6" name="Рисунок 5"/>
          <p:cNvPicPr>
            <a:picLocks noChangeAspect="1"/>
          </p:cNvPicPr>
          <p:nvPr/>
        </p:nvPicPr>
        <p:blipFill rotWithShape="1">
          <a:blip r:embed="rId3"/>
          <a:srcRect l="48695" t="32230" r="26119" b="29541"/>
          <a:stretch/>
        </p:blipFill>
        <p:spPr>
          <a:xfrm>
            <a:off x="5418352" y="1234174"/>
            <a:ext cx="4363695" cy="3723684"/>
          </a:xfrm>
          <a:prstGeom prst="rect">
            <a:avLst/>
          </a:prstGeom>
        </p:spPr>
      </p:pic>
      <p:pic>
        <p:nvPicPr>
          <p:cNvPr id="7" name="Рисунок 6"/>
          <p:cNvPicPr>
            <a:picLocks noChangeAspect="1"/>
          </p:cNvPicPr>
          <p:nvPr/>
        </p:nvPicPr>
        <p:blipFill rotWithShape="1">
          <a:blip r:embed="rId4"/>
          <a:srcRect l="48246" t="24863" r="27351" b="51245"/>
          <a:stretch/>
        </p:blipFill>
        <p:spPr>
          <a:xfrm>
            <a:off x="3807727" y="4471282"/>
            <a:ext cx="4299044" cy="2366445"/>
          </a:xfrm>
          <a:prstGeom prst="rect">
            <a:avLst/>
          </a:prstGeom>
        </p:spPr>
      </p:pic>
    </p:spTree>
    <p:extLst>
      <p:ext uri="{BB962C8B-B14F-4D97-AF65-F5344CB8AC3E}">
        <p14:creationId xmlns:p14="http://schemas.microsoft.com/office/powerpoint/2010/main" val="920671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319" y="0"/>
            <a:ext cx="9500135" cy="1320800"/>
          </a:xfrm>
        </p:spPr>
        <p:txBody>
          <a:bodyPr>
            <a:normAutofit/>
          </a:bodyPr>
          <a:lstStyle/>
          <a:p>
            <a:pPr algn="ctr"/>
            <a:r>
              <a:rPr lang="uk-UA" sz="2800" dirty="0">
                <a:solidFill>
                  <a:schemeClr val="tx1"/>
                </a:solidFill>
                <a:latin typeface="Times New Roman" panose="02020603050405020304" pitchFamily="18" charset="0"/>
                <a:cs typeface="Times New Roman" panose="02020603050405020304" pitchFamily="18" charset="0"/>
              </a:rPr>
              <a:t>Час від часу кожен переживає стрес. </a:t>
            </a:r>
            <a:br>
              <a:rPr lang="uk-UA" sz="2800" dirty="0">
                <a:solidFill>
                  <a:schemeClr val="tx1"/>
                </a:solidFill>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Незначний стрес не є проблемою.</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srcRect l="47769" t="30144" r="26269" b="12597"/>
          <a:stretch/>
        </p:blipFill>
        <p:spPr>
          <a:xfrm>
            <a:off x="2715065" y="1111348"/>
            <a:ext cx="5725549" cy="5746652"/>
          </a:xfrm>
          <a:prstGeom prst="rect">
            <a:avLst/>
          </a:prstGeom>
        </p:spPr>
      </p:pic>
    </p:spTree>
    <p:extLst>
      <p:ext uri="{BB962C8B-B14F-4D97-AF65-F5344CB8AC3E}">
        <p14:creationId xmlns:p14="http://schemas.microsoft.com/office/powerpoint/2010/main" val="1556792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3993" t="24665" r="23992" b="23569"/>
          <a:stretch/>
        </p:blipFill>
        <p:spPr>
          <a:xfrm>
            <a:off x="1473957" y="120969"/>
            <a:ext cx="7410735" cy="6737031"/>
          </a:xfrm>
          <a:prstGeom prst="rect">
            <a:avLst/>
          </a:prstGeom>
        </p:spPr>
      </p:pic>
    </p:spTree>
    <p:extLst>
      <p:ext uri="{BB962C8B-B14F-4D97-AF65-F5344CB8AC3E}">
        <p14:creationId xmlns:p14="http://schemas.microsoft.com/office/powerpoint/2010/main" val="585961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46231" t="52539" r="24776" b="22573"/>
          <a:stretch/>
        </p:blipFill>
        <p:spPr>
          <a:xfrm>
            <a:off x="1888215" y="156404"/>
            <a:ext cx="6395976" cy="3086859"/>
          </a:xfrm>
          <a:prstGeom prst="rect">
            <a:avLst/>
          </a:prstGeom>
        </p:spPr>
      </p:pic>
      <p:pic>
        <p:nvPicPr>
          <p:cNvPr id="5" name="Рисунок 4"/>
          <p:cNvPicPr>
            <a:picLocks noChangeAspect="1"/>
          </p:cNvPicPr>
          <p:nvPr/>
        </p:nvPicPr>
        <p:blipFill rotWithShape="1">
          <a:blip r:embed="rId3"/>
          <a:srcRect l="45336" t="26257" r="24216" b="40492"/>
          <a:stretch/>
        </p:blipFill>
        <p:spPr>
          <a:xfrm>
            <a:off x="2367561" y="3066155"/>
            <a:ext cx="6175938" cy="3791846"/>
          </a:xfrm>
          <a:prstGeom prst="rect">
            <a:avLst/>
          </a:prstGeom>
        </p:spPr>
      </p:pic>
    </p:spTree>
    <p:extLst>
      <p:ext uri="{BB962C8B-B14F-4D97-AF65-F5344CB8AC3E}">
        <p14:creationId xmlns:p14="http://schemas.microsoft.com/office/powerpoint/2010/main" val="2675299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srcRect l="47910" t="31235" r="27911" b="54230"/>
          <a:stretch/>
        </p:blipFill>
        <p:spPr>
          <a:xfrm>
            <a:off x="327546" y="513700"/>
            <a:ext cx="7134065" cy="2411048"/>
          </a:xfrm>
          <a:prstGeom prst="rect">
            <a:avLst/>
          </a:prstGeom>
        </p:spPr>
      </p:pic>
      <p:pic>
        <p:nvPicPr>
          <p:cNvPr id="8" name="Рисунок 7"/>
          <p:cNvPicPr>
            <a:picLocks noChangeAspect="1"/>
          </p:cNvPicPr>
          <p:nvPr/>
        </p:nvPicPr>
        <p:blipFill rotWithShape="1">
          <a:blip r:embed="rId2"/>
          <a:srcRect l="49142" t="50150" r="29589" b="34718"/>
          <a:stretch/>
        </p:blipFill>
        <p:spPr>
          <a:xfrm>
            <a:off x="6079541" y="2765102"/>
            <a:ext cx="5969301" cy="2215544"/>
          </a:xfrm>
          <a:prstGeom prst="rect">
            <a:avLst/>
          </a:prstGeom>
        </p:spPr>
      </p:pic>
      <p:sp>
        <p:nvSpPr>
          <p:cNvPr id="5" name="TextBox 4"/>
          <p:cNvSpPr txBox="1"/>
          <p:nvPr/>
        </p:nvSpPr>
        <p:spPr>
          <a:xfrm>
            <a:off x="1494430" y="150125"/>
            <a:ext cx="8611737" cy="523220"/>
          </a:xfrm>
          <a:prstGeom prst="rect">
            <a:avLst/>
          </a:prstGeom>
          <a:noFill/>
        </p:spPr>
        <p:txBody>
          <a:bodyPr wrap="square" rtlCol="0">
            <a:spAutoFit/>
          </a:bodyPr>
          <a:lstStyle/>
          <a:p>
            <a:pPr algn="ctr"/>
            <a:r>
              <a:rPr lang="uk-UA" sz="2800" dirty="0"/>
              <a:t>Що означає зачепитися?</a:t>
            </a:r>
            <a:endParaRPr lang="ru-RU" sz="2800" dirty="0"/>
          </a:p>
        </p:txBody>
      </p:sp>
      <p:pic>
        <p:nvPicPr>
          <p:cNvPr id="9" name="Рисунок 8"/>
          <p:cNvPicPr>
            <a:picLocks noChangeAspect="1"/>
          </p:cNvPicPr>
          <p:nvPr/>
        </p:nvPicPr>
        <p:blipFill rotWithShape="1">
          <a:blip r:embed="rId2"/>
          <a:srcRect l="48694" t="68467" r="29366" b="13813"/>
          <a:stretch/>
        </p:blipFill>
        <p:spPr>
          <a:xfrm>
            <a:off x="104430" y="4189863"/>
            <a:ext cx="6173539" cy="2668137"/>
          </a:xfrm>
          <a:prstGeom prst="rect">
            <a:avLst/>
          </a:prstGeom>
        </p:spPr>
      </p:pic>
      <p:sp>
        <p:nvSpPr>
          <p:cNvPr id="11" name="TextBox 10"/>
          <p:cNvSpPr txBox="1"/>
          <p:nvPr/>
        </p:nvSpPr>
        <p:spPr>
          <a:xfrm>
            <a:off x="174277" y="2461201"/>
            <a:ext cx="518615" cy="382137"/>
          </a:xfrm>
          <a:prstGeom prst="rect">
            <a:avLst/>
          </a:prstGeom>
          <a:noFill/>
        </p:spPr>
        <p:txBody>
          <a:bodyPr wrap="square" rtlCol="0">
            <a:spAutoFit/>
          </a:bodyPr>
          <a:lstStyle/>
          <a:p>
            <a:r>
              <a:rPr lang="uk-UA" dirty="0"/>
              <a:t>1.</a:t>
            </a:r>
            <a:endParaRPr lang="ru-RU" dirty="0"/>
          </a:p>
        </p:txBody>
      </p:sp>
      <p:sp>
        <p:nvSpPr>
          <p:cNvPr id="12" name="TextBox 11"/>
          <p:cNvSpPr txBox="1"/>
          <p:nvPr/>
        </p:nvSpPr>
        <p:spPr>
          <a:xfrm>
            <a:off x="5800298" y="4086607"/>
            <a:ext cx="594214" cy="369332"/>
          </a:xfrm>
          <a:prstGeom prst="rect">
            <a:avLst/>
          </a:prstGeom>
          <a:noFill/>
        </p:spPr>
        <p:txBody>
          <a:bodyPr wrap="square" rtlCol="0">
            <a:spAutoFit/>
          </a:bodyPr>
          <a:lstStyle/>
          <a:p>
            <a:r>
              <a:rPr lang="uk-UA" dirty="0"/>
              <a:t>2.</a:t>
            </a:r>
            <a:endParaRPr lang="ru-RU" dirty="0"/>
          </a:p>
        </p:txBody>
      </p:sp>
      <p:sp>
        <p:nvSpPr>
          <p:cNvPr id="13" name="TextBox 12"/>
          <p:cNvSpPr txBox="1"/>
          <p:nvPr/>
        </p:nvSpPr>
        <p:spPr>
          <a:xfrm>
            <a:off x="174276" y="6332562"/>
            <a:ext cx="518615" cy="375312"/>
          </a:xfrm>
          <a:prstGeom prst="rect">
            <a:avLst/>
          </a:prstGeom>
          <a:noFill/>
        </p:spPr>
        <p:txBody>
          <a:bodyPr wrap="square" rtlCol="0">
            <a:spAutoFit/>
          </a:bodyPr>
          <a:lstStyle/>
          <a:p>
            <a:r>
              <a:rPr lang="uk-UA" dirty="0"/>
              <a:t>3.</a:t>
            </a:r>
            <a:endParaRPr lang="ru-RU" dirty="0"/>
          </a:p>
        </p:txBody>
      </p:sp>
    </p:spTree>
    <p:extLst>
      <p:ext uri="{BB962C8B-B14F-4D97-AF65-F5344CB8AC3E}">
        <p14:creationId xmlns:p14="http://schemas.microsoft.com/office/powerpoint/2010/main" val="2854809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51269" t="39000" r="28917" b="20184"/>
          <a:stretch/>
        </p:blipFill>
        <p:spPr>
          <a:xfrm>
            <a:off x="2306471" y="0"/>
            <a:ext cx="5921296" cy="6858000"/>
          </a:xfrm>
          <a:prstGeom prst="rect">
            <a:avLst/>
          </a:prstGeom>
        </p:spPr>
      </p:pic>
    </p:spTree>
    <p:extLst>
      <p:ext uri="{BB962C8B-B14F-4D97-AF65-F5344CB8AC3E}">
        <p14:creationId xmlns:p14="http://schemas.microsoft.com/office/powerpoint/2010/main" val="4175052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413</TotalTime>
  <Words>566</Words>
  <Application>Microsoft Office PowerPoint</Application>
  <PresentationFormat>Широкоэкранный</PresentationFormat>
  <Paragraphs>52</Paragraphs>
  <Slides>23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Calibri</vt:lpstr>
      <vt:lpstr>Century</vt:lpstr>
      <vt:lpstr>Times New Roman</vt:lpstr>
      <vt:lpstr>Trebuchet MS</vt:lpstr>
      <vt:lpstr>Wingdings 3</vt:lpstr>
      <vt:lpstr>Грань</vt:lpstr>
      <vt:lpstr>Важливі навички в період стресу</vt:lpstr>
      <vt:lpstr>Практичні навички для того, щоб краще справлятися зі стресом:</vt:lpstr>
      <vt:lpstr>Презентация PowerPoint</vt:lpstr>
      <vt:lpstr>Стрес може бути спричиненим серйозними загрозами</vt:lpstr>
      <vt:lpstr>Час від часу кожен переживає стрес.  Незначний стрес не є проблемою.</vt:lpstr>
      <vt:lpstr>Презентация PowerPoint</vt:lpstr>
      <vt:lpstr>Презентация PowerPoint</vt:lpstr>
      <vt:lpstr>Презентация PowerPoint</vt:lpstr>
      <vt:lpstr>Презентация PowerPoint</vt:lpstr>
      <vt:lpstr>Коли ми зачепилися за гачок наша поведінка змінюється. Ми часто починаємо робити те, що погіршує наше життя: </vt:lpstr>
      <vt:lpstr>Презентация PowerPoint</vt:lpstr>
      <vt:lpstr>Що робити?</vt:lpstr>
      <vt:lpstr>Вправа «Усвідомлене споживання напою»</vt:lpstr>
      <vt:lpstr>Презентация PowerPoint</vt:lpstr>
      <vt:lpstr>Презентация PowerPoint</vt:lpstr>
      <vt:lpstr>Іноді почуття настільки сильні, що перетворюються в «емоційні бурі»</vt:lpstr>
      <vt:lpstr>При появі емоційних бурь треба навчитися «заземлятися» через включення в навколишній світ і зосередження на тому, що ви робите.</vt:lpstr>
      <vt:lpstr>Презентация PowerPoint</vt:lpstr>
      <vt:lpstr>Перенаправлення уваги на світ навколо вас</vt:lpstr>
      <vt:lpstr>Презентация PowerPoint</vt:lpstr>
      <vt:lpstr>Важливо!!! Звертайте увагу на те, як з’являються важкі думки та почуття. У цьому разі знову зосереджуйтеся на тому, що вас оточує, що ви можете бачити, смакувати та нюхати.   Важливо розуміти, що заземлення не прожене ваші емоційні бурі, не звільнять вас від важких думок та почуттів. Воно лише збереже вас у безпеці, поки буря не вщухне.   </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Важливі навички у період стресу</dc:title>
  <dc:creator>Пользователь Windows</dc:creator>
  <cp:lastModifiedBy>L</cp:lastModifiedBy>
  <cp:revision>30</cp:revision>
  <dcterms:created xsi:type="dcterms:W3CDTF">2022-03-01T10:23:40Z</dcterms:created>
  <dcterms:modified xsi:type="dcterms:W3CDTF">2022-04-05T13:22:03Z</dcterms:modified>
</cp:coreProperties>
</file>